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1705" r:id="rId2"/>
    <p:sldId id="1704" r:id="rId3"/>
    <p:sldId id="1706" r:id="rId4"/>
    <p:sldId id="1708" r:id="rId5"/>
    <p:sldId id="1721" r:id="rId6"/>
    <p:sldId id="1722" r:id="rId7"/>
    <p:sldId id="1709" r:id="rId8"/>
    <p:sldId id="1710" r:id="rId9"/>
    <p:sldId id="1723" r:id="rId10"/>
    <p:sldId id="1712" r:id="rId11"/>
    <p:sldId id="1713" r:id="rId12"/>
    <p:sldId id="1714" r:id="rId13"/>
    <p:sldId id="1715" r:id="rId14"/>
    <p:sldId id="1724" r:id="rId15"/>
    <p:sldId id="1725" r:id="rId16"/>
    <p:sldId id="1716" r:id="rId17"/>
    <p:sldId id="1726" r:id="rId18"/>
    <p:sldId id="1727" r:id="rId19"/>
    <p:sldId id="1692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55" autoAdjust="0"/>
    <p:restoredTop sz="95067" autoAdjust="0"/>
  </p:normalViewPr>
  <p:slideViewPr>
    <p:cSldViewPr>
      <p:cViewPr>
        <p:scale>
          <a:sx n="100" d="100"/>
          <a:sy n="100" d="100"/>
        </p:scale>
        <p:origin x="1542" y="7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2018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020Acquisitions/090Acquisitions_Infrastructure/010Managing_Vendors/Managing_COUNTER-Compliant_Usage_Data#Viewing_Missing_COUNTER_Data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1D1FC8-0403-4322-8746-2486C3676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714222"/>
            <a:ext cx="6326909" cy="122568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3E4C56"/>
                </a:solidFill>
              </a:rPr>
              <a:t>Troubleshooting missing COUNTER data in Alma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9375297-E68A-4CB9-A796-9469E0C2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3939902"/>
            <a:ext cx="6326909" cy="987574"/>
          </a:xfrm>
        </p:spPr>
        <p:txBody>
          <a:bodyPr>
            <a:normAutofit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2182150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6853839" cy="1240583"/>
          </a:xfrm>
        </p:spPr>
        <p:txBody>
          <a:bodyPr/>
          <a:lstStyle/>
          <a:p>
            <a:r>
              <a:rPr lang="en-US" dirty="0">
                <a:solidFill>
                  <a:srgbClr val="3E4C56"/>
                </a:solidFill>
              </a:rPr>
              <a:t>Troubleshooting the missing COUNTER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93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the missing COUNTER data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12FCF26-6970-41EB-A893-1811DFEC9AEA}"/>
              </a:ext>
            </a:extLst>
          </p:cNvPr>
          <p:cNvSpPr txBox="1">
            <a:spLocks noChangeArrowheads="1"/>
          </p:cNvSpPr>
          <p:nvPr/>
        </p:nvSpPr>
        <p:spPr>
          <a:xfrm>
            <a:off x="125760" y="1779662"/>
            <a:ext cx="8892480" cy="2743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3E4C56"/>
                </a:solidFill>
              </a:rPr>
              <a:t>On the next slide we can see from the “Uploaded Files” tab that the only files loaded for JR1GOA for 2019 were from Feb. and Mar.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3E4C56"/>
                </a:solidFill>
              </a:rPr>
              <a:t>This means that there was not an invalid file received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3E4C56"/>
                </a:solidFill>
              </a:rPr>
              <a:t>Rather … the file was never received from the vendor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3E4C56"/>
                </a:solidFill>
              </a:rPr>
              <a:t>The vendor should be contacted to obtain the file. </a:t>
            </a:r>
          </a:p>
          <a:p>
            <a:pPr>
              <a:lnSpc>
                <a:spcPct val="90000"/>
              </a:lnSpc>
            </a:pPr>
            <a:endParaRPr lang="en-US" sz="2800" b="1" dirty="0">
              <a:solidFill>
                <a:srgbClr val="2C4D8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E7E7AF-4056-47AB-BC17-653B2CD27708}"/>
              </a:ext>
            </a:extLst>
          </p:cNvPr>
          <p:cNvSpPr txBox="1"/>
          <p:nvPr/>
        </p:nvSpPr>
        <p:spPr>
          <a:xfrm>
            <a:off x="1115616" y="84355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Case one: File not received</a:t>
            </a:r>
          </a:p>
        </p:txBody>
      </p:sp>
    </p:spTree>
    <p:extLst>
      <p:ext uri="{BB962C8B-B14F-4D97-AF65-F5344CB8AC3E}">
        <p14:creationId xmlns:p14="http://schemas.microsoft.com/office/powerpoint/2010/main" val="3019475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the missing COUNTER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A0CEA0-13E7-46DF-B715-823852BC8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15" y="1156366"/>
            <a:ext cx="8424936" cy="34589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D6FDAE-06AC-47E9-BA53-851723EC87C3}"/>
              </a:ext>
            </a:extLst>
          </p:cNvPr>
          <p:cNvSpPr/>
          <p:nvPr/>
        </p:nvSpPr>
        <p:spPr>
          <a:xfrm>
            <a:off x="437101" y="1143710"/>
            <a:ext cx="894539" cy="3479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2B0AB-F20C-4804-894B-DFC2BFFFF342}"/>
              </a:ext>
            </a:extLst>
          </p:cNvPr>
          <p:cNvSpPr/>
          <p:nvPr/>
        </p:nvSpPr>
        <p:spPr>
          <a:xfrm>
            <a:off x="4008063" y="1851670"/>
            <a:ext cx="1356025" cy="2364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00EBCE-1270-4A5E-979C-00D8848EE5C7}"/>
              </a:ext>
            </a:extLst>
          </p:cNvPr>
          <p:cNvSpPr/>
          <p:nvPr/>
        </p:nvSpPr>
        <p:spPr>
          <a:xfrm>
            <a:off x="404656" y="2430046"/>
            <a:ext cx="7795122" cy="789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550962-5698-4963-A873-AC7876848C57}"/>
              </a:ext>
            </a:extLst>
          </p:cNvPr>
          <p:cNvSpPr txBox="1"/>
          <p:nvPr/>
        </p:nvSpPr>
        <p:spPr>
          <a:xfrm>
            <a:off x="1115616" y="84355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Case one: File not received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B424F1-070E-49D9-A0EC-F3B2BA38CCF9}"/>
              </a:ext>
            </a:extLst>
          </p:cNvPr>
          <p:cNvSpPr txBox="1"/>
          <p:nvPr/>
        </p:nvSpPr>
        <p:spPr>
          <a:xfrm>
            <a:off x="22448" y="4052618"/>
            <a:ext cx="246132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No file for January was ever loaded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411DFB9-748E-4250-BA35-1C62E02F46C2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2483768" y="3278615"/>
            <a:ext cx="1818449" cy="11279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97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the missing COUNTER data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272C05E-B3B8-452C-A5C7-733DDB2135DA}"/>
              </a:ext>
            </a:extLst>
          </p:cNvPr>
          <p:cNvSpPr txBox="1">
            <a:spLocks noChangeArrowheads="1"/>
          </p:cNvSpPr>
          <p:nvPr/>
        </p:nvSpPr>
        <p:spPr>
          <a:xfrm>
            <a:off x="216024" y="1628800"/>
            <a:ext cx="8424936" cy="2815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3E4C56"/>
                </a:solidFill>
              </a:rPr>
              <a:t>On the next slide we see that for ACM Digital Library JR1 the data for Jan. 2019 is missing but for Feb. And Mar. 2019 it is present.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3E4C56"/>
                </a:solidFill>
              </a:rPr>
              <a:t>This is suspicious because that means either it was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3E4C56"/>
                </a:solidFill>
              </a:rPr>
              <a:t>not received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3E4C56"/>
                </a:solidFill>
              </a:rPr>
              <a:t>received and has no usage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3E4C56"/>
                </a:solidFill>
              </a:rPr>
              <a:t>received and was invalid</a:t>
            </a:r>
            <a:endParaRPr lang="en-US" sz="2400" dirty="0">
              <a:solidFill>
                <a:srgbClr val="2C4D8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C3450-1ABB-49A5-9387-39B09C17C116}"/>
              </a:ext>
            </a:extLst>
          </p:cNvPr>
          <p:cNvSpPr txBox="1"/>
          <p:nvPr/>
        </p:nvSpPr>
        <p:spPr>
          <a:xfrm>
            <a:off x="1115616" y="84355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Case two: File received and invalid</a:t>
            </a:r>
          </a:p>
        </p:txBody>
      </p:sp>
    </p:spTree>
    <p:extLst>
      <p:ext uri="{BB962C8B-B14F-4D97-AF65-F5344CB8AC3E}">
        <p14:creationId xmlns:p14="http://schemas.microsoft.com/office/powerpoint/2010/main" val="3295455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the missing COUNTER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FA1D8D-38C6-4D6F-AB3B-9105FC93D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416815"/>
            <a:ext cx="5195292" cy="31537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F05495-B6C5-4E25-8A0C-E82FA22562D8}"/>
              </a:ext>
            </a:extLst>
          </p:cNvPr>
          <p:cNvSpPr/>
          <p:nvPr/>
        </p:nvSpPr>
        <p:spPr>
          <a:xfrm>
            <a:off x="2699792" y="1387135"/>
            <a:ext cx="1008112" cy="3748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49FB98-A01C-4E20-ABAD-236EDBF5C6D5}"/>
              </a:ext>
            </a:extLst>
          </p:cNvPr>
          <p:cNvSpPr/>
          <p:nvPr/>
        </p:nvSpPr>
        <p:spPr>
          <a:xfrm>
            <a:off x="5004048" y="2427733"/>
            <a:ext cx="504056" cy="21428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8F038F-FB24-414B-AC10-528DF8F1AB03}"/>
              </a:ext>
            </a:extLst>
          </p:cNvPr>
          <p:cNvSpPr txBox="1"/>
          <p:nvPr/>
        </p:nvSpPr>
        <p:spPr>
          <a:xfrm>
            <a:off x="1115616" y="84355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Case two: File received and invalid</a:t>
            </a:r>
          </a:p>
        </p:txBody>
      </p:sp>
    </p:spTree>
    <p:extLst>
      <p:ext uri="{BB962C8B-B14F-4D97-AF65-F5344CB8AC3E}">
        <p14:creationId xmlns:p14="http://schemas.microsoft.com/office/powerpoint/2010/main" val="1797556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the missing COUNTER data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272C05E-B3B8-452C-A5C7-733DDB2135DA}"/>
              </a:ext>
            </a:extLst>
          </p:cNvPr>
          <p:cNvSpPr txBox="1">
            <a:spLocks noChangeArrowheads="1"/>
          </p:cNvSpPr>
          <p:nvPr/>
        </p:nvSpPr>
        <p:spPr>
          <a:xfrm>
            <a:off x="216024" y="1340768"/>
            <a:ext cx="8424936" cy="3103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3E4C56"/>
                </a:solidFill>
              </a:rPr>
              <a:t>Looking at the “Uploaded Files” tab we see that it was loaded but was invalid.</a:t>
            </a:r>
            <a:endParaRPr lang="en-US" sz="2800" dirty="0">
              <a:solidFill>
                <a:srgbClr val="2C4D8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1F482D-8A6C-4755-979A-4C4A54C203AF}"/>
              </a:ext>
            </a:extLst>
          </p:cNvPr>
          <p:cNvSpPr txBox="1"/>
          <p:nvPr/>
        </p:nvSpPr>
        <p:spPr>
          <a:xfrm>
            <a:off x="1115616" y="84355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Case two: File received and invalid</a:t>
            </a:r>
          </a:p>
        </p:txBody>
      </p:sp>
    </p:spTree>
    <p:extLst>
      <p:ext uri="{BB962C8B-B14F-4D97-AF65-F5344CB8AC3E}">
        <p14:creationId xmlns:p14="http://schemas.microsoft.com/office/powerpoint/2010/main" val="2046271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7BEA9E4-A5DC-4F45-B49B-973DDDEE9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6084"/>
            <a:ext cx="9144000" cy="28178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the missing COUNTER data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5D7485-7BE5-460F-AF3B-8095AE91E2CB}"/>
              </a:ext>
            </a:extLst>
          </p:cNvPr>
          <p:cNvSpPr/>
          <p:nvPr/>
        </p:nvSpPr>
        <p:spPr>
          <a:xfrm>
            <a:off x="107504" y="1645141"/>
            <a:ext cx="936104" cy="2977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B00714-5D94-4AA6-829E-41AEB8BFF08E}"/>
              </a:ext>
            </a:extLst>
          </p:cNvPr>
          <p:cNvSpPr/>
          <p:nvPr/>
        </p:nvSpPr>
        <p:spPr>
          <a:xfrm>
            <a:off x="6948264" y="3190944"/>
            <a:ext cx="1512168" cy="2974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FF53EA-7620-437C-8F27-C2D7024567A5}"/>
              </a:ext>
            </a:extLst>
          </p:cNvPr>
          <p:cNvSpPr/>
          <p:nvPr/>
        </p:nvSpPr>
        <p:spPr>
          <a:xfrm>
            <a:off x="7740352" y="3746563"/>
            <a:ext cx="827584" cy="152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8E7F62-1D06-423D-A20C-7FFA4FB28166}"/>
              </a:ext>
            </a:extLst>
          </p:cNvPr>
          <p:cNvSpPr txBox="1"/>
          <p:nvPr/>
        </p:nvSpPr>
        <p:spPr>
          <a:xfrm>
            <a:off x="1115616" y="84355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Case two: File received and invalid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04E5E9-DA1E-4467-9C68-AF591FA4F24A}"/>
              </a:ext>
            </a:extLst>
          </p:cNvPr>
          <p:cNvSpPr txBox="1"/>
          <p:nvPr/>
        </p:nvSpPr>
        <p:spPr>
          <a:xfrm>
            <a:off x="1547664" y="3651870"/>
            <a:ext cx="18722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Download the file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F620020-5656-435B-92C9-52065C93786B}"/>
              </a:ext>
            </a:extLst>
          </p:cNvPr>
          <p:cNvCxnSpPr/>
          <p:nvPr/>
        </p:nvCxnSpPr>
        <p:spPr>
          <a:xfrm>
            <a:off x="3419872" y="3804424"/>
            <a:ext cx="42484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966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the missing COUNTER data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61AACA0-919C-4269-A734-235512CAD1E7}"/>
              </a:ext>
            </a:extLst>
          </p:cNvPr>
          <p:cNvSpPr txBox="1">
            <a:spLocks noChangeArrowheads="1"/>
          </p:cNvSpPr>
          <p:nvPr/>
        </p:nvSpPr>
        <p:spPr>
          <a:xfrm>
            <a:off x="216024" y="836712"/>
            <a:ext cx="8424936" cy="3895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Viewing the xml COUNTER file we see that for the specified time period it has an invalid date format.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3E4C56"/>
                </a:solidFill>
              </a:rPr>
              <a:t>Instead of this (which we see if we compare to a valid file)</a:t>
            </a:r>
            <a:br>
              <a:rPr lang="en-US" dirty="0">
                <a:solidFill>
                  <a:srgbClr val="3E4C56"/>
                </a:solidFill>
              </a:rPr>
            </a:br>
            <a:br>
              <a:rPr lang="en-US" dirty="0">
                <a:solidFill>
                  <a:srgbClr val="3E4C56"/>
                </a:solidFill>
              </a:rPr>
            </a:br>
            <a:r>
              <a:rPr lang="en-US" sz="1400" b="1" dirty="0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dirty="0" err="1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s:UsageDateRange</a:t>
            </a:r>
            <a:r>
              <a:rPr lang="en-US" sz="1400" b="1" dirty="0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    </a:t>
            </a:r>
            <a:br>
              <a:rPr lang="en-US" sz="1400" b="1" dirty="0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&lt;</a:t>
            </a:r>
            <a:r>
              <a:rPr lang="en-US" sz="1400" b="1" dirty="0" err="1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s:Begin</a:t>
            </a:r>
            <a:r>
              <a:rPr lang="en-US" sz="1400" b="1" dirty="0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&gt;2019-01-01&lt;/</a:t>
            </a:r>
            <a:r>
              <a:rPr lang="en-US" sz="1400" b="1" dirty="0" err="1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s:Begin</a:t>
            </a:r>
            <a:r>
              <a:rPr lang="en-US" sz="1400" b="1" dirty="0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    </a:t>
            </a:r>
            <a:br>
              <a:rPr lang="en-US" sz="1400" b="1" dirty="0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&lt;</a:t>
            </a:r>
            <a:r>
              <a:rPr lang="en-US" sz="1400" b="1" dirty="0" err="1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s:End</a:t>
            </a:r>
            <a:r>
              <a:rPr lang="en-US" sz="1400" b="1" dirty="0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&gt;2019-01-31&lt;/</a:t>
            </a:r>
            <a:r>
              <a:rPr lang="en-US" sz="1400" b="1" dirty="0" err="1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s:End</a:t>
            </a:r>
            <a:r>
              <a:rPr lang="en-US" sz="1400" b="1" dirty="0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  </a:t>
            </a:r>
            <a:br>
              <a:rPr lang="en-US" sz="1400" b="1" dirty="0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400" b="1" dirty="0" err="1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s:UsageDateRange</a:t>
            </a:r>
            <a:r>
              <a:rPr lang="en-US" sz="1400" b="1" dirty="0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1400" b="1" dirty="0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solidFill>
                <a:srgbClr val="3E4C5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It has</a:t>
            </a:r>
            <a:br>
              <a:rPr lang="en-US" sz="2000" dirty="0">
                <a:solidFill>
                  <a:srgbClr val="3E4C56"/>
                </a:solidFill>
              </a:rPr>
            </a:br>
            <a:br>
              <a:rPr lang="en-US" sz="2000" dirty="0">
                <a:solidFill>
                  <a:srgbClr val="3E4C56"/>
                </a:solidFill>
              </a:rPr>
            </a:br>
            <a:r>
              <a:rPr lang="en-US" sz="1400" b="1" dirty="0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dirty="0" err="1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s:UsageDateRange</a:t>
            </a:r>
            <a:r>
              <a:rPr lang="en-US" sz="1400" b="1" dirty="0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    </a:t>
            </a:r>
            <a:br>
              <a:rPr lang="en-US" sz="1400" b="1" dirty="0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&lt;</a:t>
            </a:r>
            <a:r>
              <a:rPr lang="en-US" sz="1400" b="1" dirty="0" err="1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s:Begin</a:t>
            </a:r>
            <a:r>
              <a:rPr lang="en-US" sz="1400" b="1" dirty="0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&gt;2019-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b="1" dirty="0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-01&lt;/</a:t>
            </a:r>
            <a:r>
              <a:rPr lang="en-US" sz="1400" b="1" dirty="0" err="1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s:Begin</a:t>
            </a:r>
            <a:r>
              <a:rPr lang="en-US" sz="1400" b="1" dirty="0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    </a:t>
            </a:r>
            <a:br>
              <a:rPr lang="en-US" sz="1400" b="1" dirty="0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&lt;</a:t>
            </a:r>
            <a:r>
              <a:rPr lang="en-US" sz="1400" b="1" dirty="0" err="1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s:End</a:t>
            </a:r>
            <a:r>
              <a:rPr lang="en-US" sz="1400" b="1" dirty="0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&gt;2019-01-31&lt;/</a:t>
            </a:r>
            <a:r>
              <a:rPr lang="en-US" sz="1400" b="1" dirty="0" err="1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s:End</a:t>
            </a:r>
            <a:r>
              <a:rPr lang="en-US" sz="1400" b="1" dirty="0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  </a:t>
            </a:r>
            <a:br>
              <a:rPr lang="en-US" sz="1400" b="1" dirty="0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400" b="1" dirty="0" err="1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s:UsageDateRange</a:t>
            </a:r>
            <a:r>
              <a:rPr lang="en-US" sz="1400" b="1" dirty="0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02538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0390D2-69C1-4C3E-876A-36E919C4C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807709"/>
            <a:ext cx="4528542" cy="38430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the missing COUNTER data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5D7485-7BE5-460F-AF3B-8095AE91E2CB}"/>
              </a:ext>
            </a:extLst>
          </p:cNvPr>
          <p:cNvSpPr/>
          <p:nvPr/>
        </p:nvSpPr>
        <p:spPr>
          <a:xfrm>
            <a:off x="2415266" y="2499742"/>
            <a:ext cx="302083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A04E9B-56D3-431C-B19A-38DB14640712}"/>
              </a:ext>
            </a:extLst>
          </p:cNvPr>
          <p:cNvSpPr txBox="1"/>
          <p:nvPr/>
        </p:nvSpPr>
        <p:spPr>
          <a:xfrm>
            <a:off x="6804248" y="807709"/>
            <a:ext cx="223224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Invalid file.  Institution needs to tell vendor that an invalid file was received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5C4E8BE-E5CD-44C6-A021-C04358030BE0}"/>
              </a:ext>
            </a:extLst>
          </p:cNvPr>
          <p:cNvCxnSpPr/>
          <p:nvPr/>
        </p:nvCxnSpPr>
        <p:spPr>
          <a:xfrm flipH="1">
            <a:off x="5508104" y="2139702"/>
            <a:ext cx="1296144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634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37BD5B-DF74-47BD-AF9B-5A49E7A10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912" y="267495"/>
            <a:ext cx="5184576" cy="433976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3E4C56"/>
                </a:solidFill>
              </a:rPr>
              <a:t>Introduction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Why might COUNTER data be missing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Troubleshooting the missing COUNTER data</a:t>
            </a:r>
          </a:p>
        </p:txBody>
      </p:sp>
    </p:spTree>
    <p:extLst>
      <p:ext uri="{BB962C8B-B14F-4D97-AF65-F5344CB8AC3E}">
        <p14:creationId xmlns:p14="http://schemas.microsoft.com/office/powerpoint/2010/main" val="591565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53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1642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3E4C56"/>
                </a:solidFill>
              </a:rPr>
              <a:t>Time periods of missing COUNTER data can be viewed at: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3E4C56"/>
                </a:solidFill>
              </a:rPr>
              <a:t>Acquisitions &gt; Import &gt; Load Usage data 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3E4C56"/>
                </a:solidFill>
              </a:rPr>
              <a:t>“Missing Data” tab.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3E4C56"/>
                </a:solidFill>
              </a:rPr>
              <a:t>As explained at </a:t>
            </a:r>
            <a:r>
              <a:rPr lang="en-US" dirty="0">
                <a:hlinkClick r:id="rId2"/>
              </a:rPr>
              <a:t>Viewing Missing COUNTER Data</a:t>
            </a:r>
            <a:r>
              <a:rPr lang="en-US" dirty="0">
                <a:solidFill>
                  <a:srgbClr val="3E4C56"/>
                </a:solidFill>
              </a:rPr>
              <a:t>:</a:t>
            </a:r>
            <a:br>
              <a:rPr lang="en-US" dirty="0">
                <a:solidFill>
                  <a:srgbClr val="3E4C56"/>
                </a:solidFill>
              </a:rPr>
            </a:br>
            <a:br>
              <a:rPr lang="en-US" dirty="0">
                <a:solidFill>
                  <a:srgbClr val="3E4C56"/>
                </a:solidFill>
              </a:rPr>
            </a:br>
            <a:endParaRPr lang="en-US" dirty="0">
              <a:solidFill>
                <a:srgbClr val="3E4C56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3E4C56"/>
                </a:solidFill>
              </a:rPr>
              <a:t>A green checkmark indicates that there is data.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3E4C56"/>
                </a:solidFill>
              </a:rPr>
              <a:t>A red exclamation point indicates missing data.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3E4C56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3E4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08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7444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3E4C56"/>
                </a:solidFill>
              </a:rPr>
              <a:t>For example: the current date month is April 2019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3E4C56"/>
                </a:solidFill>
              </a:rPr>
              <a:t>On the next slide we see that for vendor “American Psychiatric Publishing” for JR1GOA the months Feb. and Mar. have been successfully loaded.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3E4C56"/>
                </a:solidFill>
              </a:rPr>
              <a:t>Jan. is missing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3E4C56"/>
                </a:solidFill>
              </a:rPr>
              <a:t>This is “suspicious” since months later than Jan. have successfully been loaded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3E4C56"/>
                </a:solidFill>
              </a:rPr>
              <a:t>Apr. is also missing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3E4C56"/>
                </a:solidFill>
              </a:rPr>
              <a:t>This is normal because we are still in middle of April and therefore usage data has not been expected to arrive.</a:t>
            </a:r>
          </a:p>
        </p:txBody>
      </p:sp>
    </p:spTree>
    <p:extLst>
      <p:ext uri="{BB962C8B-B14F-4D97-AF65-F5344CB8AC3E}">
        <p14:creationId xmlns:p14="http://schemas.microsoft.com/office/powerpoint/2010/main" val="464559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8275D0-C5ED-47A4-8D9E-B20D71C0F4C6}"/>
              </a:ext>
            </a:extLst>
          </p:cNvPr>
          <p:cNvSpPr/>
          <p:nvPr/>
        </p:nvSpPr>
        <p:spPr>
          <a:xfrm>
            <a:off x="3491880" y="3435846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8CE6BF-4E3E-4CB4-9065-D6E0EFB28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923678"/>
            <a:ext cx="5276254" cy="26841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0D1641-7062-4DDE-990D-0ED95DAE2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689007"/>
            <a:ext cx="4988222" cy="15478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207FC3E-1645-4481-84E7-44D615BDB505}"/>
              </a:ext>
            </a:extLst>
          </p:cNvPr>
          <p:cNvSpPr/>
          <p:nvPr/>
        </p:nvSpPr>
        <p:spPr>
          <a:xfrm>
            <a:off x="1907704" y="3147814"/>
            <a:ext cx="4988222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77A314-A5A5-43FF-AEBD-0BF21A282DC8}"/>
              </a:ext>
            </a:extLst>
          </p:cNvPr>
          <p:cNvSpPr/>
          <p:nvPr/>
        </p:nvSpPr>
        <p:spPr>
          <a:xfrm>
            <a:off x="2699792" y="1131590"/>
            <a:ext cx="1008112" cy="425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57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3E4C56"/>
                </a:solidFill>
              </a:rPr>
              <a:t>Why might COUNTER data be missing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19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might COUNTER data be missing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71550"/>
            <a:ext cx="8424936" cy="417646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3E4C56"/>
                </a:solidFill>
              </a:rPr>
              <a:t>If there is missing data this could be caused by one of the following two reasons: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3E4C56"/>
                </a:solidFill>
              </a:rPr>
              <a:t>The institution never loaded a report for the specific time period because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3E4C56"/>
                </a:solidFill>
              </a:rPr>
              <a:t>It was not supplied by the vendor to the institution for manual upload</a:t>
            </a:r>
            <a:br>
              <a:rPr lang="en-US" sz="1800" dirty="0">
                <a:solidFill>
                  <a:srgbClr val="3E4C56"/>
                </a:solidFill>
              </a:rPr>
            </a:br>
            <a:endParaRPr lang="en-US" sz="1800" dirty="0">
              <a:solidFill>
                <a:srgbClr val="3E4C56"/>
              </a:solidFill>
            </a:endParaRPr>
          </a:p>
          <a:p>
            <a:pPr marL="13716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600" dirty="0">
                <a:solidFill>
                  <a:srgbClr val="3E4C56"/>
                </a:solidFill>
              </a:rPr>
              <a:t>In this case the vendor should be contacted by the institution to obtain the report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3E4C56"/>
                </a:solidFill>
              </a:rPr>
              <a:t>It was supplied by the vendor to the institution for manual upload but the institution never uploaded it</a:t>
            </a:r>
            <a:br>
              <a:rPr lang="en-US" sz="1800" dirty="0">
                <a:solidFill>
                  <a:srgbClr val="3E4C56"/>
                </a:solidFill>
              </a:rPr>
            </a:br>
            <a:endParaRPr lang="en-US" sz="1800" dirty="0">
              <a:solidFill>
                <a:srgbClr val="3E4C56"/>
              </a:solidFill>
            </a:endParaRPr>
          </a:p>
          <a:p>
            <a:pPr marL="13716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600" dirty="0">
                <a:solidFill>
                  <a:srgbClr val="3E4C56"/>
                </a:solidFill>
              </a:rPr>
              <a:t>In this case the institution can still upload it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3E4C56"/>
                </a:solidFill>
              </a:rPr>
              <a:t>It was not supplied by the vendor via SUSHI harvesting</a:t>
            </a:r>
            <a:br>
              <a:rPr lang="en-US" sz="1800" dirty="0">
                <a:solidFill>
                  <a:srgbClr val="3E4C56"/>
                </a:solidFill>
              </a:rPr>
            </a:br>
            <a:endParaRPr lang="en-US" sz="1800" dirty="0">
              <a:solidFill>
                <a:srgbClr val="3E4C56"/>
              </a:solidFill>
            </a:endParaRPr>
          </a:p>
          <a:p>
            <a:pPr marL="13716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600" dirty="0">
                <a:solidFill>
                  <a:srgbClr val="3E4C56"/>
                </a:solidFill>
              </a:rPr>
              <a:t>In this case the vendor should be contacted by the institution to have the report be made available for SUSHI harvesting</a:t>
            </a:r>
          </a:p>
        </p:txBody>
      </p:sp>
    </p:spTree>
    <p:extLst>
      <p:ext uri="{BB962C8B-B14F-4D97-AF65-F5344CB8AC3E}">
        <p14:creationId xmlns:p14="http://schemas.microsoft.com/office/powerpoint/2010/main" val="1583930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might COUNTER data be missing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71550"/>
            <a:ext cx="8424936" cy="417646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 startAt="2"/>
            </a:pPr>
            <a:r>
              <a:rPr lang="en-US" dirty="0">
                <a:solidFill>
                  <a:srgbClr val="3E4C56"/>
                </a:solidFill>
              </a:rPr>
              <a:t>The report was supplied by the vendor but was invalid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solidFill>
                  <a:srgbClr val="3E4C56"/>
                </a:solidFill>
              </a:rPr>
              <a:t>In this case the institution should</a:t>
            </a:r>
          </a:p>
          <a:p>
            <a:pPr marL="13716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solidFill>
                  <a:srgbClr val="3E4C56"/>
                </a:solidFill>
              </a:rPr>
              <a:t>View the upload process of the file at "Acquisitions &gt; Import &gt; Load Usage Data" and filter by relevant report type and time period</a:t>
            </a:r>
          </a:p>
          <a:p>
            <a:pPr marL="1371600" lvl="2" indent="-457200">
              <a:lnSpc>
                <a:spcPct val="90000"/>
              </a:lnSpc>
              <a:buFont typeface="+mj-lt"/>
              <a:buAutoNum type="arabicPeriod"/>
            </a:pPr>
            <a:br>
              <a:rPr lang="en-US" dirty="0">
                <a:solidFill>
                  <a:srgbClr val="3E4C56"/>
                </a:solidFill>
              </a:rPr>
            </a:br>
            <a:r>
              <a:rPr lang="en-US" dirty="0">
                <a:solidFill>
                  <a:srgbClr val="3E4C56"/>
                </a:solidFill>
              </a:rPr>
              <a:t>If the report appears and has status "Invalid" then from here it can be downloaded and be</a:t>
            </a:r>
            <a:br>
              <a:rPr lang="en-US" dirty="0">
                <a:solidFill>
                  <a:srgbClr val="3E4C56"/>
                </a:solidFill>
              </a:rPr>
            </a:br>
            <a:endParaRPr lang="en-US" dirty="0">
              <a:solidFill>
                <a:srgbClr val="3E4C56"/>
              </a:solidFill>
            </a:endParaRPr>
          </a:p>
          <a:p>
            <a:pPr marL="1828800" lvl="3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solidFill>
                  <a:srgbClr val="3E4C56"/>
                </a:solidFill>
              </a:rPr>
              <a:t>Compared to an existing valid report to see where and why it is invalid </a:t>
            </a:r>
          </a:p>
          <a:p>
            <a:pPr marL="1828800" lvl="3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solidFill>
                  <a:srgbClr val="3E4C56"/>
                </a:solidFill>
              </a:rPr>
              <a:t>Sent back to the vendor as "invalid" with a request for a new report</a:t>
            </a:r>
          </a:p>
        </p:txBody>
      </p:sp>
    </p:spTree>
    <p:extLst>
      <p:ext uri="{BB962C8B-B14F-4D97-AF65-F5344CB8AC3E}">
        <p14:creationId xmlns:p14="http://schemas.microsoft.com/office/powerpoint/2010/main" val="635845451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6275</TotalTime>
  <Words>539</Words>
  <Application>Microsoft Office PowerPoint</Application>
  <PresentationFormat>On-screen Show (16:9)</PresentationFormat>
  <Paragraphs>87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IGeLU_2016_16X9 (1)</vt:lpstr>
      <vt:lpstr>Troubleshooting missing COUNTER data in Alma</vt:lpstr>
      <vt:lpstr>PowerPoint Presentation</vt:lpstr>
      <vt:lpstr>Introduction</vt:lpstr>
      <vt:lpstr>Introduction</vt:lpstr>
      <vt:lpstr>Introduction</vt:lpstr>
      <vt:lpstr>Introduction</vt:lpstr>
      <vt:lpstr>Why might COUNTER data be missing</vt:lpstr>
      <vt:lpstr>Why might COUNTER data be missing</vt:lpstr>
      <vt:lpstr>Why might COUNTER data be missing</vt:lpstr>
      <vt:lpstr>Troubleshooting the missing COUNTER data</vt:lpstr>
      <vt:lpstr>Troubleshooting the missing COUNTER data</vt:lpstr>
      <vt:lpstr>Troubleshooting the missing COUNTER data</vt:lpstr>
      <vt:lpstr>Troubleshooting the missing COUNTER data</vt:lpstr>
      <vt:lpstr>Troubleshooting the missing COUNTER data</vt:lpstr>
      <vt:lpstr>Troubleshooting the missing COUNTER data</vt:lpstr>
      <vt:lpstr>Troubleshooting the missing COUNTER data</vt:lpstr>
      <vt:lpstr>Troubleshooting the missing COUNTER data</vt:lpstr>
      <vt:lpstr>Troubleshooting the missing COUNTER data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433</cp:revision>
  <dcterms:created xsi:type="dcterms:W3CDTF">2017-01-02T15:10:30Z</dcterms:created>
  <dcterms:modified xsi:type="dcterms:W3CDTF">2019-04-11T12:01:03Z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